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FFC305"/>
    <a:srgbClr val="FFD961"/>
    <a:srgbClr val="FF7875"/>
    <a:srgbClr val="6DD9FF"/>
    <a:srgbClr val="BAE18F"/>
    <a:srgbClr val="FFE48F"/>
    <a:srgbClr val="FFDD71"/>
    <a:srgbClr val="EAB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402" y="1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49075"/>
            <a:ext cx="1308673" cy="10589935"/>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71431"/>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91400" y="15767035"/>
            <a:ext cx="12816840" cy="1323439"/>
          </a:xfrm>
          <a:prstGeom prst="rect">
            <a:avLst/>
          </a:prstGeom>
          <a:no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1840484" y="5049075"/>
            <a:ext cx="17513545" cy="1323439"/>
          </a:xfrm>
          <a:prstGeom prst="rect">
            <a:avLst/>
          </a:prstGeom>
          <a:noFill/>
        </p:spPr>
        <p:txBody>
          <a:bodyPr wrap="square" rtlCol="0">
            <a:spAutoFit/>
          </a:bodyPr>
          <a:lstStyle/>
          <a:p>
            <a:r>
              <a:rPr lang="en-US" sz="8000" dirty="0" smtClean="0"/>
              <a:t>Overview</a:t>
            </a:r>
          </a:p>
        </p:txBody>
      </p:sp>
      <p:sp>
        <p:nvSpPr>
          <p:cNvPr id="13" name="TextBox 12"/>
          <p:cNvSpPr txBox="1"/>
          <p:nvPr/>
        </p:nvSpPr>
        <p:spPr>
          <a:xfrm>
            <a:off x="1831943" y="10607071"/>
            <a:ext cx="17522086" cy="1323439"/>
          </a:xfrm>
          <a:prstGeom prst="rect">
            <a:avLst/>
          </a:prstGeom>
          <a:no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25397195" y="22980896"/>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Negative </a:t>
            </a:r>
            <a:r>
              <a:rPr lang="en-US" sz="3200" dirty="0"/>
              <a:t>interest begins in elementary 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err="1" smtClean="0"/>
              <a:t>SolidFire</a:t>
            </a:r>
            <a:endParaRPr lang="en-US" sz="3200" dirty="0"/>
          </a:p>
          <a:p>
            <a:r>
              <a:rPr lang="en-US" sz="3200" dirty="0"/>
              <a:t>F</a:t>
            </a:r>
            <a:r>
              <a:rPr lang="en-US" sz="3200" dirty="0" smtClean="0"/>
              <a:t>ounder </a:t>
            </a:r>
            <a:r>
              <a:rPr lang="en-US" sz="3200" dirty="0"/>
              <a:t>@ </a:t>
            </a:r>
            <a:r>
              <a:rPr lang="en-US" sz="3200" dirty="0" err="1" smtClean="0"/>
              <a:t>ErebusLabs</a:t>
            </a:r>
            <a:endParaRPr lang="en-US" sz="3200" dirty="0" smtClean="0"/>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2745134"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a:t>
            </a:r>
            <a:r>
              <a:rPr lang="en-US" sz="3200" dirty="0" smtClean="0"/>
              <a:t>We </a:t>
            </a:r>
            <a:r>
              <a:rPr lang="en-US" sz="3200" dirty="0" smtClean="0"/>
              <a:t>wanted to make the </a:t>
            </a:r>
            <a:r>
              <a:rPr lang="en-US" sz="3200" dirty="0" smtClean="0"/>
              <a:t>learning process </a:t>
            </a:r>
            <a:r>
              <a:rPr lang="en-US" sz="3200" dirty="0" smtClean="0"/>
              <a:t>as </a:t>
            </a:r>
            <a:r>
              <a:rPr lang="en-US" sz="3200" dirty="0" smtClean="0"/>
              <a:t>simple</a:t>
            </a:r>
            <a:r>
              <a:rPr lang="en-US" sz="3200" dirty="0" smtClean="0"/>
              <a:t> </a:t>
            </a:r>
            <a:r>
              <a:rPr lang="en-US" sz="3200" dirty="0" smtClean="0"/>
              <a:t>as plugging a sensor into a data collection device so students could focus on collecting </a:t>
            </a:r>
            <a:r>
              <a:rPr lang="en-US" sz="3200" dirty="0" smtClean="0"/>
              <a:t>data rather than programming complicated modules.</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6211612"/>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5062" y="12090697"/>
            <a:ext cx="3052418" cy="3052418"/>
          </a:xfrm>
          <a:prstGeom prst="rect">
            <a:avLst/>
          </a:prstGeom>
        </p:spPr>
      </p:pic>
      <p:sp>
        <p:nvSpPr>
          <p:cNvPr id="57" name="TextBox 56"/>
          <p:cNvSpPr txBox="1"/>
          <p:nvPr/>
        </p:nvSpPr>
        <p:spPr>
          <a:xfrm>
            <a:off x="20802021" y="6789787"/>
            <a:ext cx="12579046" cy="2768298"/>
          </a:xfrm>
          <a:prstGeom prst="rect">
            <a:avLst/>
          </a:prstGeom>
          <a:noFill/>
        </p:spPr>
        <p:txBody>
          <a:bodyPr wrap="square" rtlCol="0">
            <a:noAutofit/>
          </a:bodyPr>
          <a:lstStyle/>
          <a:p>
            <a:pPr algn="just"/>
            <a:r>
              <a:rPr lang="en-US" sz="3200" dirty="0" smtClean="0"/>
              <a:t>For the processor, we chose to use the Cypress </a:t>
            </a:r>
            <a:r>
              <a:rPr lang="en-US" sz="3200" dirty="0" err="1" smtClean="0"/>
              <a:t>PSoC</a:t>
            </a:r>
            <a:r>
              <a:rPr lang="en-US" sz="3200" dirty="0" smtClean="0"/>
              <a:t> 3 system on a chip. We chose this due to its low cost, feature set, and flexibility. The </a:t>
            </a:r>
            <a:r>
              <a:rPr lang="en-US" sz="3200" dirty="0" err="1" smtClean="0"/>
              <a:t>PSoC</a:t>
            </a:r>
            <a:r>
              <a:rPr lang="en-US" sz="3200" dirty="0" smtClean="0"/>
              <a:t> 3 architecture allows most pins to be used for any application (such as a GPIO or an ADC). It also has built in SRAM and EEPROM which helped us avoid the need for additional chips.</a:t>
            </a:r>
            <a:endParaRPr lang="en-US" sz="3200" dirty="0"/>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13643" y="9993668"/>
            <a:ext cx="8504490" cy="5079070"/>
          </a:xfrm>
          <a:prstGeom prst="rect">
            <a:avLst/>
          </a:prstGeom>
        </p:spPr>
      </p:pic>
      <p:pic>
        <p:nvPicPr>
          <p:cNvPr id="36" name="Picture 35"/>
          <p:cNvPicPr>
            <a:picLocks noChangeAspect="1"/>
          </p:cNvPicPr>
          <p:nvPr/>
        </p:nvPicPr>
        <p:blipFill>
          <a:blip r:embed="rId12"/>
          <a:stretch>
            <a:fillRect/>
          </a:stretch>
        </p:blipFill>
        <p:spPr>
          <a:xfrm>
            <a:off x="20970673" y="24299183"/>
            <a:ext cx="4178223" cy="3685117"/>
          </a:xfrm>
          <a:prstGeom prst="rect">
            <a:avLst/>
          </a:prstGeom>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476463" cy="2062103"/>
          </a:xfrm>
          <a:prstGeom prst="rect">
            <a:avLst/>
          </a:prstGeom>
          <a:noFill/>
        </p:spPr>
        <p:txBody>
          <a:bodyPr wrap="square" rtlCol="0">
            <a:spAutoFit/>
          </a:bodyPr>
          <a:lstStyle/>
          <a:p>
            <a:pPr algn="just"/>
            <a:r>
              <a:rPr lang="en-US" sz="3200" dirty="0" smtClean="0"/>
              <a:t>The </a:t>
            </a:r>
            <a:r>
              <a:rPr lang="en-US" sz="3200" dirty="0" err="1" smtClean="0"/>
              <a:t>PSoC</a:t>
            </a:r>
            <a:r>
              <a:rPr lang="en-US" sz="3200" dirty="0" smtClean="0"/>
              <a:t> Creator software which is used to program the </a:t>
            </a:r>
            <a:r>
              <a:rPr lang="en-US" sz="3200" dirty="0" err="1" smtClean="0"/>
              <a:t>PSoC</a:t>
            </a:r>
            <a:r>
              <a:rPr lang="en-US" sz="3200" dirty="0" smtClean="0"/>
              <a:t> 3 hosts APIs and block diagram based programming. While quite a bit of code still needed to be written by hand, the well documented APIs included in the software facilitated the rapid design of our prototype</a:t>
            </a:r>
            <a:r>
              <a:rPr lang="en-US" sz="3200" dirty="0" smtClean="0"/>
              <a:t>.</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20" y="15597228"/>
            <a:ext cx="12162620" cy="2062103"/>
          </a:xfrm>
          <a:prstGeom prst="rect">
            <a:avLst/>
          </a:prstGeom>
          <a:noFill/>
        </p:spPr>
        <p:txBody>
          <a:bodyPr wrap="square" rtlCol="0">
            <a:spAutoFit/>
          </a:bodyPr>
          <a:lstStyle/>
          <a:p>
            <a:pPr algn="just"/>
            <a:r>
              <a:rPr lang="en-US" sz="3200" dirty="0" smtClean="0"/>
              <a:t>Our board design was done </a:t>
            </a:r>
            <a:r>
              <a:rPr lang="en-US" sz="3200" dirty="0" smtClean="0"/>
              <a:t>using the free version of </a:t>
            </a:r>
            <a:r>
              <a:rPr lang="en-US" sz="3200" dirty="0" err="1" smtClean="0"/>
              <a:t>CadSoft’s</a:t>
            </a:r>
            <a:r>
              <a:rPr lang="en-US" sz="3200" dirty="0" smtClean="0"/>
              <a:t> Eagle PCB layout software. Additionally, the </a:t>
            </a:r>
            <a:r>
              <a:rPr lang="en-US" sz="3200" dirty="0" err="1" smtClean="0"/>
              <a:t>PSoC</a:t>
            </a:r>
            <a:r>
              <a:rPr lang="en-US" sz="3200" dirty="0" smtClean="0"/>
              <a:t> </a:t>
            </a:r>
            <a:r>
              <a:rPr lang="en-US" sz="3200" dirty="0" smtClean="0"/>
              <a:t>Creator </a:t>
            </a:r>
            <a:r>
              <a:rPr lang="en-US" sz="3200" dirty="0" smtClean="0"/>
              <a:t>software </a:t>
            </a:r>
            <a:r>
              <a:rPr lang="en-US" sz="3200" dirty="0" smtClean="0"/>
              <a:t>is free to download with no limits. This way schools or individuals who wish to </a:t>
            </a:r>
            <a:r>
              <a:rPr lang="en-US" sz="3200" dirty="0" smtClean="0"/>
              <a:t>work with our files are free to do so without the restriction of cost. </a:t>
            </a:r>
            <a:endParaRPr lang="en-US" sz="3200" dirty="0"/>
          </a:p>
        </p:txBody>
      </p:sp>
      <p:grpSp>
        <p:nvGrpSpPr>
          <p:cNvPr id="42" name="Group 41"/>
          <p:cNvGrpSpPr/>
          <p:nvPr/>
        </p:nvGrpSpPr>
        <p:grpSpPr>
          <a:xfrm>
            <a:off x="6938210" y="8823339"/>
            <a:ext cx="11963747" cy="3041405"/>
            <a:chOff x="6938210" y="8823339"/>
            <a:chExt cx="11963747" cy="3041405"/>
          </a:xfrm>
        </p:grpSpPr>
        <p:pic>
          <p:nvPicPr>
            <p:cNvPr id="59" name="Picture 2" descr="http://www.businessandeducation.org/sites/default/files/userfiles/pipeline_690p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4206" y="8823339"/>
              <a:ext cx="8707751" cy="304140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6938210" y="9829800"/>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grpSp>
      <p:sp>
        <p:nvSpPr>
          <p:cNvPr id="58" name="TextBox 57"/>
          <p:cNvSpPr txBox="1"/>
          <p:nvPr/>
        </p:nvSpPr>
        <p:spPr>
          <a:xfrm>
            <a:off x="20802021" y="5029200"/>
            <a:ext cx="21782893" cy="1323439"/>
          </a:xfrm>
          <a:prstGeom prst="rect">
            <a:avLst/>
          </a:prstGeom>
          <a:noFill/>
        </p:spPr>
        <p:txBody>
          <a:bodyPr wrap="square" rtlCol="0">
            <a:spAutoFit/>
          </a:bodyPr>
          <a:lstStyle/>
          <a:p>
            <a:r>
              <a:rPr lang="en-US" sz="8000" dirty="0" smtClean="0"/>
              <a:t>Implementation</a:t>
            </a:r>
            <a:endParaRPr lang="en-US" sz="8000" dirty="0"/>
          </a:p>
        </p:txBody>
      </p:sp>
      <p:sp>
        <p:nvSpPr>
          <p:cNvPr id="62" name="TextBox 61"/>
          <p:cNvSpPr txBox="1"/>
          <p:nvPr/>
        </p:nvSpPr>
        <p:spPr>
          <a:xfrm>
            <a:off x="20802020" y="17770578"/>
            <a:ext cx="21316510" cy="1323439"/>
          </a:xfrm>
          <a:prstGeom prst="rect">
            <a:avLst/>
          </a:prstGeom>
          <a:noFill/>
        </p:spPr>
        <p:txBody>
          <a:bodyPr wrap="square" rtlCol="0">
            <a:spAutoFit/>
          </a:bodyPr>
          <a:lstStyle/>
          <a:p>
            <a:pPr algn="r"/>
            <a:r>
              <a:rPr lang="en-US" sz="8000" dirty="0" smtClean="0"/>
              <a:t>Final Result</a:t>
            </a:r>
            <a:endParaRPr lang="en-US" sz="8000" dirty="0"/>
          </a:p>
        </p:txBody>
      </p:sp>
      <p:sp>
        <p:nvSpPr>
          <p:cNvPr id="64" name="TextBox 63"/>
          <p:cNvSpPr txBox="1"/>
          <p:nvPr/>
        </p:nvSpPr>
        <p:spPr>
          <a:xfrm>
            <a:off x="20802020" y="20068639"/>
            <a:ext cx="12278314" cy="2062103"/>
          </a:xfrm>
          <a:prstGeom prst="rect">
            <a:avLst/>
          </a:prstGeom>
          <a:noFill/>
        </p:spPr>
        <p:txBody>
          <a:bodyPr wrap="square" rtlCol="0">
            <a:spAutoFit/>
          </a:bodyPr>
          <a:lstStyle/>
          <a:p>
            <a:pPr algn="just"/>
            <a:r>
              <a:rPr lang="en-US" sz="3200" dirty="0" smtClean="0"/>
              <a:t>Our board design was done </a:t>
            </a:r>
            <a:r>
              <a:rPr lang="en-US" sz="3200" dirty="0" smtClean="0"/>
              <a:t>using the free version of </a:t>
            </a:r>
            <a:r>
              <a:rPr lang="en-US" sz="3200" dirty="0" err="1" smtClean="0"/>
              <a:t>CadSoft’s</a:t>
            </a:r>
            <a:r>
              <a:rPr lang="en-US" sz="3200" dirty="0" smtClean="0"/>
              <a:t> Eagle PCB layout software. Additionally, the </a:t>
            </a:r>
            <a:r>
              <a:rPr lang="en-US" sz="3200" dirty="0" err="1" smtClean="0"/>
              <a:t>PSoC</a:t>
            </a:r>
            <a:r>
              <a:rPr lang="en-US" sz="3200" dirty="0" smtClean="0"/>
              <a:t> </a:t>
            </a:r>
            <a:r>
              <a:rPr lang="en-US" sz="3200" dirty="0" smtClean="0"/>
              <a:t>Creator </a:t>
            </a:r>
            <a:r>
              <a:rPr lang="en-US" sz="3200" dirty="0" smtClean="0"/>
              <a:t>software </a:t>
            </a:r>
            <a:r>
              <a:rPr lang="en-US" sz="3200" dirty="0" smtClean="0"/>
              <a:t>is free to download with no limits. This way schools or individuals who wish to </a:t>
            </a:r>
            <a:r>
              <a:rPr lang="en-US" sz="3200" dirty="0" smtClean="0"/>
              <a:t>work with our files are free to do so without the restriction of cost. </a:t>
            </a:r>
            <a:endParaRPr lang="en-US"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3365</TotalTime>
  <Words>505</Words>
  <Application>Microsoft Office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103</cp:revision>
  <dcterms:created xsi:type="dcterms:W3CDTF">2008-12-19T19:08:39Z</dcterms:created>
  <dcterms:modified xsi:type="dcterms:W3CDTF">2014-05-26T22:06:09Z</dcterms:modified>
</cp:coreProperties>
</file>